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3" r:id="rId5"/>
    <p:sldId id="262" r:id="rId6"/>
    <p:sldId id="259" r:id="rId7"/>
    <p:sldId id="265" r:id="rId8"/>
    <p:sldId id="264" r:id="rId9"/>
    <p:sldId id="266" r:id="rId10"/>
    <p:sldId id="258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07225-35B8-48F4-9A06-32F4044241F9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CAE5B-C3FA-4289-AC5D-EF7FE0774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013" y="1849120"/>
            <a:ext cx="11975254" cy="2676843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UNIT #</a:t>
            </a:r>
            <a:br>
              <a:rPr lang="es-ES" dirty="0"/>
            </a:b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unit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49013" y="4902518"/>
            <a:ext cx="11975254" cy="550015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Name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professor</a:t>
            </a:r>
            <a:endParaRPr lang="en-GB" dirty="0"/>
          </a:p>
        </p:txBody>
      </p:sp>
      <p:grpSp>
        <p:nvGrpSpPr>
          <p:cNvPr id="9" name="Grupo 8"/>
          <p:cNvGrpSpPr/>
          <p:nvPr userDrawn="1"/>
        </p:nvGrpSpPr>
        <p:grpSpPr>
          <a:xfrm>
            <a:off x="149013" y="0"/>
            <a:ext cx="4288977" cy="1754326"/>
            <a:chOff x="544958" y="0"/>
            <a:chExt cx="4288977" cy="1754326"/>
          </a:xfrm>
        </p:grpSpPr>
        <p:sp>
          <p:nvSpPr>
            <p:cNvPr id="7" name="CuadroTexto 6"/>
            <p:cNvSpPr txBox="1"/>
            <p:nvPr userDrawn="1"/>
          </p:nvSpPr>
          <p:spPr>
            <a:xfrm>
              <a:off x="1693332" y="0"/>
              <a:ext cx="314060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36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36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8" name="Imagen 7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544958" y="129347"/>
              <a:ext cx="1148374" cy="1495631"/>
            </a:xfrm>
            <a:prstGeom prst="rect">
              <a:avLst/>
            </a:prstGeom>
          </p:spPr>
        </p:pic>
      </p:grpSp>
      <p:sp>
        <p:nvSpPr>
          <p:cNvPr id="10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51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30475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792479"/>
            <a:ext cx="2628900" cy="538448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792479"/>
            <a:ext cx="7734300" cy="538448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54961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3"/>
            <a:ext cx="11814610" cy="3717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CONTENT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880" y="1090508"/>
            <a:ext cx="11814610" cy="52019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chemeClr val="bg1"/>
                </a:solidFill>
              </a:rPr>
              <a:t>UNIT 1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10" name="Grupo 9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7" name="CuadroTexto 6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182880" y="955042"/>
            <a:ext cx="118146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61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7913" y="3914987"/>
            <a:ext cx="10504919" cy="2185035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Title of the section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chemeClr val="bg1"/>
                </a:solidFill>
              </a:rPr>
              <a:t>UNIT 1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443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  <a:solidFill>
            <a:srgbClr val="E47326"/>
          </a:solidFill>
        </p:spPr>
        <p:txBody>
          <a:bodyPr>
            <a:normAutofit/>
          </a:bodyPr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8" name="CuadroTexto 7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40412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01507" y="1155675"/>
            <a:ext cx="554228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0" y="1155675"/>
            <a:ext cx="590149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10" name="Grupo 9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1" name="CuadroTexto 10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2" name="Imagen 11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3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80986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73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234123"/>
            <a:ext cx="558122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82880" y="2058035"/>
            <a:ext cx="558122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68533" y="1234123"/>
            <a:ext cx="552895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68533" y="2058035"/>
            <a:ext cx="552895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ftr" sz="quarter" idx="1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11" name="Grupo 10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2" name="CuadroTexto 11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4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386102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7" name="CuadroTexto 6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8" name="Imagen 7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9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97437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910141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38133" y="615031"/>
            <a:ext cx="7459357" cy="53060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1525172"/>
            <a:ext cx="3932237" cy="4395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9" name="Grupo 8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0" name="CuadroTexto 9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236908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149441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666827" y="615031"/>
            <a:ext cx="7330663" cy="53060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21094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grpSp>
        <p:nvGrpSpPr>
          <p:cNvPr id="9" name="Grupo 8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0" name="CuadroTexto 9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71945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82880" y="562982"/>
            <a:ext cx="11814610" cy="520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198880"/>
            <a:ext cx="11814610" cy="509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/>
          <a:stretch/>
        </p:blipFill>
        <p:spPr bwMode="auto">
          <a:xfrm>
            <a:off x="60158" y="6404478"/>
            <a:ext cx="427121" cy="4260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– Eulàlia Planas</a:t>
            </a:r>
          </a:p>
        </p:txBody>
      </p:sp>
      <p:pic>
        <p:nvPicPr>
          <p:cNvPr id="9" name="Imagen 8" descr="Z:\EEBE\Equip Directiu\Imatge Corporativa\LOGOS EEBE\EEBE-positiu-negre-interior-blanc.png"/>
          <p:cNvPicPr>
            <a:picLocks noChangeAspect="1"/>
          </p:cNvPicPr>
          <p:nvPr userDrawn="1"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2"/>
          <a:stretch/>
        </p:blipFill>
        <p:spPr bwMode="auto">
          <a:xfrm>
            <a:off x="487279" y="6360027"/>
            <a:ext cx="2066710" cy="461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86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rgbClr val="E473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gramming_languag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3dfirelab/python-intro-course/blob/master/02-functionAndClass.ipynb" TargetMode="External"/><Relationship Id="rId2" Type="http://schemas.openxmlformats.org/officeDocument/2006/relationships/hyperlink" Target="https://github.com/3dfirelab/python-intro-course/blob/master/01-gettingStarted.ipynb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3dfirelab/python-intro-course/blob/master/05-GIS.ipynb" TargetMode="External"/><Relationship Id="rId5" Type="http://schemas.openxmlformats.org/officeDocument/2006/relationships/hyperlink" Target="https://github.com/3dfirelab/python-intro-course/blob/master/04-usingGit.md" TargetMode="External"/><Relationship Id="rId4" Type="http://schemas.openxmlformats.org/officeDocument/2006/relationships/hyperlink" Target="https://github.com/3dfirelab/python-intro-course/blob/master/03-simpleDebugg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Course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Ronan</a:t>
            </a:r>
            <a:r>
              <a:rPr lang="es-ES" dirty="0"/>
              <a:t> Paugam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863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87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9950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77899" y="2607073"/>
            <a:ext cx="8024745" cy="2338492"/>
          </a:xfrm>
        </p:spPr>
        <p:txBody>
          <a:bodyPr>
            <a:normAutofit/>
          </a:bodyPr>
          <a:lstStyle/>
          <a:p>
            <a:r>
              <a:rPr lang="en-GB" sz="2400" dirty="0"/>
              <a:t>Quick introduction</a:t>
            </a:r>
          </a:p>
          <a:p>
            <a:r>
              <a:rPr lang="en-GB" sz="2400" dirty="0"/>
              <a:t>Practical with </a:t>
            </a:r>
            <a:r>
              <a:rPr lang="en-GB" sz="2400" dirty="0" err="1"/>
              <a:t>Jupyter</a:t>
            </a:r>
            <a:r>
              <a:rPr lang="en-GB" sz="2400" dirty="0"/>
              <a:t> Notebook </a:t>
            </a:r>
          </a:p>
        </p:txBody>
      </p:sp>
    </p:spTree>
    <p:extLst>
      <p:ext uri="{BB962C8B-B14F-4D97-AF65-F5344CB8AC3E}">
        <p14:creationId xmlns:p14="http://schemas.microsoft.com/office/powerpoint/2010/main" val="83886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266BB-4FF0-4313-B57B-E5C410F12F99}"/>
              </a:ext>
            </a:extLst>
          </p:cNvPr>
          <p:cNvSpPr txBox="1"/>
          <p:nvPr/>
        </p:nvSpPr>
        <p:spPr>
          <a:xfrm>
            <a:off x="194510" y="1884009"/>
            <a:ext cx="9124301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Invented in the Netherlands, early 90s by Guido van Rossum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Named after the Monty Python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Open sourced from the beginning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Considered a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scripting language</a:t>
            </a:r>
            <a:r>
              <a:rPr lang="en-US" altLang="en-US" sz="2400" b="0" dirty="0">
                <a:ea typeface="ＭＳ Ｐゴシック" panose="020B0600070205080204" pitchFamily="34" charset="-128"/>
              </a:rPr>
              <a:t>, but is much more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3EB8F-E34C-4105-B823-E948725A6538}"/>
              </a:ext>
            </a:extLst>
          </p:cNvPr>
          <p:cNvSpPr txBox="1"/>
          <p:nvPr/>
        </p:nvSpPr>
        <p:spPr>
          <a:xfrm>
            <a:off x="365619" y="3975334"/>
            <a:ext cx="8441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python script (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dirty="0"/>
              <a:t> extension) is a file containing the commands that are structured to be executed. </a:t>
            </a:r>
          </a:p>
          <a:p>
            <a:endParaRPr lang="en-US" dirty="0"/>
          </a:p>
          <a:p>
            <a:r>
              <a:rPr lang="en-US" dirty="0"/>
              <a:t>But how do you run it? </a:t>
            </a:r>
          </a:p>
          <a:p>
            <a:r>
              <a:rPr lang="en-US" dirty="0"/>
              <a:t>What do we exactly mean by running a Python 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3096B-9C91-4D78-86F9-FAD6C560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243" y="1884009"/>
            <a:ext cx="2477247" cy="371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81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Scripting Language: interpreted vs compiled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76938-9EE4-476B-AF57-291A3500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823" y="2198705"/>
            <a:ext cx="1649133" cy="4271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61EF9-8BC0-4C80-A699-A49FDDEF0A32}"/>
              </a:ext>
            </a:extLst>
          </p:cNvPr>
          <p:cNvSpPr txBox="1"/>
          <p:nvPr/>
        </p:nvSpPr>
        <p:spPr>
          <a:xfrm>
            <a:off x="363072" y="1184962"/>
            <a:ext cx="3859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scripting language</a:t>
            </a:r>
            <a:r>
              <a:rPr lang="en-US" dirty="0"/>
              <a:t> is a programming</a:t>
            </a:r>
            <a:r>
              <a:rPr lang="en-US" dirty="0">
                <a:hlinkClick r:id="rId3" tooltip="Programming language"/>
              </a:rPr>
              <a:t> </a:t>
            </a:r>
            <a:r>
              <a:rPr lang="en-US" dirty="0"/>
              <a:t>language that is used to manipulate, customize, and </a:t>
            </a:r>
            <a:r>
              <a:rPr lang="en-US" b="1" dirty="0"/>
              <a:t>automate the facilities of an existing system</a:t>
            </a:r>
            <a:r>
              <a:rPr lang="en-US" dirty="0"/>
              <a:t>.</a:t>
            </a:r>
            <a:r>
              <a:rPr lang="en-US" baseline="30000" dirty="0"/>
              <a:t> </a:t>
            </a:r>
            <a:r>
              <a:rPr lang="en-US" dirty="0"/>
              <a:t>Scripting languages are usually interpreted at runtime rather than compiled. </a:t>
            </a:r>
          </a:p>
          <a:p>
            <a:r>
              <a:rPr lang="en-US" dirty="0"/>
              <a:t>(Wikipedia)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FCF23-908E-48E6-B320-FD9CBB125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" y="3429000"/>
            <a:ext cx="8537456" cy="2734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5D31E-2A21-47F6-A7C0-8D072E8D6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543" y="2136338"/>
            <a:ext cx="1833690" cy="3227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E6307-C241-4515-BCFF-3EBA459B61F7}"/>
              </a:ext>
            </a:extLst>
          </p:cNvPr>
          <p:cNvSpPr txBox="1"/>
          <p:nvPr/>
        </p:nvSpPr>
        <p:spPr>
          <a:xfrm>
            <a:off x="4665356" y="1120676"/>
            <a:ext cx="34680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interpreter</a:t>
            </a:r>
            <a:r>
              <a:rPr lang="en-US" dirty="0"/>
              <a:t> is a computer program that directly executes instructions written in </a:t>
            </a:r>
            <a:r>
              <a:rPr lang="en-US" b="1" dirty="0"/>
              <a:t>scripting language</a:t>
            </a:r>
            <a:r>
              <a:rPr lang="en-US" dirty="0"/>
              <a:t>, without requiring them previously to have been compiled into a machine language program.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22E16-87E7-44C3-8422-C7D964CDF3A3}"/>
              </a:ext>
            </a:extLst>
          </p:cNvPr>
          <p:cNvSpPr txBox="1"/>
          <p:nvPr/>
        </p:nvSpPr>
        <p:spPr>
          <a:xfrm>
            <a:off x="10103003" y="233912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57485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run python script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328F-2122-4BD1-B0C4-6FCA2E8DEB4D}"/>
              </a:ext>
            </a:extLst>
          </p:cNvPr>
          <p:cNvSpPr txBox="1"/>
          <p:nvPr/>
        </p:nvSpPr>
        <p:spPr>
          <a:xfrm>
            <a:off x="602166" y="134929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/>
              <a:t>terminal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649B5-B680-42D2-98F2-C3BA1BF36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97"/>
          <a:stretch/>
        </p:blipFill>
        <p:spPr>
          <a:xfrm>
            <a:off x="2663696" y="1305256"/>
            <a:ext cx="6286500" cy="139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88CE3-D2EC-407E-A957-B173676C4DFB}"/>
              </a:ext>
            </a:extLst>
          </p:cNvPr>
          <p:cNvSpPr txBox="1"/>
          <p:nvPr/>
        </p:nvSpPr>
        <p:spPr>
          <a:xfrm>
            <a:off x="602166" y="3162781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/>
              <a:t>IDE</a:t>
            </a:r>
            <a:r>
              <a:rPr lang="en-US" dirty="0"/>
              <a:t> (Integrated development environment Software): example </a:t>
            </a:r>
            <a:r>
              <a:rPr lang="en-US" b="1" dirty="0"/>
              <a:t>PyCharm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AE16F-A391-481E-961D-5FB45786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96" y="3603728"/>
            <a:ext cx="9333794" cy="2966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32BC91-9BE3-4394-8DA5-502AC6848D94}"/>
              </a:ext>
            </a:extLst>
          </p:cNvPr>
          <p:cNvSpPr txBox="1"/>
          <p:nvPr/>
        </p:nvSpPr>
        <p:spPr>
          <a:xfrm>
            <a:off x="8973346" y="1448509"/>
            <a:ext cx="3145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is </a:t>
            </a:r>
            <a:r>
              <a:rPr lang="en-US" b="1" dirty="0"/>
              <a:t>available in all </a:t>
            </a:r>
            <a:r>
              <a:rPr lang="en-US" b="1" dirty="0" err="1"/>
              <a:t>os</a:t>
            </a:r>
            <a:r>
              <a:rPr lang="en-US" dirty="0"/>
              <a:t>.</a:t>
            </a:r>
          </a:p>
          <a:p>
            <a:r>
              <a:rPr lang="en-US" dirty="0"/>
              <a:t>Scripts can be edited with many text editor: e.g. </a:t>
            </a:r>
            <a:r>
              <a:rPr lang="en-US" b="1" dirty="0"/>
              <a:t>sublime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29EFC-35CC-494D-81E4-972E2572CDF9}"/>
              </a:ext>
            </a:extLst>
          </p:cNvPr>
          <p:cNvSpPr txBox="1"/>
          <p:nvPr/>
        </p:nvSpPr>
        <p:spPr>
          <a:xfrm>
            <a:off x="9410217" y="5583353"/>
            <a:ext cx="24422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interpreter  comes with the IDE</a:t>
            </a:r>
          </a:p>
        </p:txBody>
      </p:sp>
    </p:spTree>
    <p:extLst>
      <p:ext uri="{BB962C8B-B14F-4D97-AF65-F5344CB8AC3E}">
        <p14:creationId xmlns:p14="http://schemas.microsoft.com/office/powerpoint/2010/main" val="2720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run python script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72392-8C2A-4477-BE80-93285D528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52" y="1522250"/>
            <a:ext cx="7362825" cy="3133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CF7B9-8D84-481B-AB91-8F04EAAB4F1A}"/>
              </a:ext>
            </a:extLst>
          </p:cNvPr>
          <p:cNvSpPr txBox="1"/>
          <p:nvPr/>
        </p:nvSpPr>
        <p:spPr>
          <a:xfrm>
            <a:off x="602166" y="1113136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61A7-B74D-4BD5-977D-7007346D2B04}"/>
              </a:ext>
            </a:extLst>
          </p:cNvPr>
          <p:cNvSpPr txBox="1"/>
          <p:nvPr/>
        </p:nvSpPr>
        <p:spPr>
          <a:xfrm>
            <a:off x="1422400" y="4843081"/>
            <a:ext cx="854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Its name and logo are an homage to Galileo's discovery of the moons of Jupiter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2186-3509-45BE-BD77-97BAA54BC7BC}"/>
              </a:ext>
            </a:extLst>
          </p:cNvPr>
          <p:cNvSpPr txBox="1"/>
          <p:nvPr/>
        </p:nvSpPr>
        <p:spPr>
          <a:xfrm>
            <a:off x="1422400" y="5232788"/>
            <a:ext cx="92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Jupyter</a:t>
            </a:r>
            <a:r>
              <a:rPr lang="en-US" b="1" dirty="0"/>
              <a:t> Notebook </a:t>
            </a:r>
            <a:r>
              <a:rPr lang="en-US" dirty="0"/>
              <a:t>is a browser-based application containing an ordered list of input/output cells which can contain </a:t>
            </a:r>
            <a:r>
              <a:rPr lang="en-US" b="1" dirty="0"/>
              <a:t>code</a:t>
            </a:r>
            <a:r>
              <a:rPr lang="en-US" dirty="0"/>
              <a:t>, </a:t>
            </a:r>
            <a:r>
              <a:rPr lang="en-US" b="1" dirty="0"/>
              <a:t>text</a:t>
            </a:r>
            <a:r>
              <a:rPr lang="en-US" dirty="0"/>
              <a:t> (Markdown syntax), </a:t>
            </a:r>
            <a:r>
              <a:rPr lang="en-US" b="1" dirty="0"/>
              <a:t>graphics</a:t>
            </a:r>
            <a:r>
              <a:rPr lang="en-US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00D36-F92F-4C68-85B1-E85627D91D09}"/>
              </a:ext>
            </a:extLst>
          </p:cNvPr>
          <p:cNvSpPr txBox="1"/>
          <p:nvPr/>
        </p:nvSpPr>
        <p:spPr>
          <a:xfrm>
            <a:off x="1469982" y="5949382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Its File extension is </a:t>
            </a:r>
            <a:r>
              <a:rPr lang="en-US" b="1" dirty="0"/>
              <a:t>.</a:t>
            </a:r>
            <a:r>
              <a:rPr lang="en-US" b="1" dirty="0" err="1"/>
              <a:t>ipynb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288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install python interpreter: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AEF98-FE39-4CE3-A3C7-8B1513342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35" y="1143129"/>
            <a:ext cx="8399727" cy="5367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E0358-E15B-4AE8-8E86-0BD76501CAF0}"/>
              </a:ext>
            </a:extLst>
          </p:cNvPr>
          <p:cNvSpPr txBox="1"/>
          <p:nvPr/>
        </p:nvSpPr>
        <p:spPr>
          <a:xfrm>
            <a:off x="493486" y="1150937"/>
            <a:ext cx="2554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install simple python interpreter or </a:t>
            </a:r>
            <a:r>
              <a:rPr lang="en-US" dirty="0" err="1"/>
              <a:t>jupyter</a:t>
            </a:r>
            <a:r>
              <a:rPr lang="en-US" dirty="0"/>
              <a:t> notebook, the easiest way is to install a python environment such as </a:t>
            </a:r>
            <a:r>
              <a:rPr lang="en-US" b="1" dirty="0"/>
              <a:t>Anaconda</a:t>
            </a:r>
            <a:r>
              <a:rPr lang="en-US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4EA55-5C7E-4344-BFBA-0772370146AD}"/>
              </a:ext>
            </a:extLst>
          </p:cNvPr>
          <p:cNvSpPr txBox="1"/>
          <p:nvPr/>
        </p:nvSpPr>
        <p:spPr>
          <a:xfrm>
            <a:off x="435429" y="3164121"/>
            <a:ext cx="2670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Anaconda allows to install several side by side </a:t>
            </a:r>
            <a:r>
              <a:rPr lang="en-US" b="1" dirty="0"/>
              <a:t>environments</a:t>
            </a:r>
            <a:r>
              <a:rPr lang="en-US" dirty="0"/>
              <a:t> with selected modules (i.e. </a:t>
            </a:r>
            <a:r>
              <a:rPr lang="en-US" dirty="0" err="1"/>
              <a:t>librairies</a:t>
            </a:r>
            <a:r>
              <a:rPr lang="en-US" dirty="0"/>
              <a:t>). It ensures version compatibilities between modules.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C66E5-8807-4C52-A3AA-630094076E3D}"/>
              </a:ext>
            </a:extLst>
          </p:cNvPr>
          <p:cNvSpPr txBox="1"/>
          <p:nvPr/>
        </p:nvSpPr>
        <p:spPr>
          <a:xfrm>
            <a:off x="377372" y="5518935"/>
            <a:ext cx="2670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defaults, anaconda contains a </a:t>
            </a:r>
            <a:r>
              <a:rPr lang="en-US" dirty="0" err="1"/>
              <a:t>jupyter</a:t>
            </a:r>
            <a:r>
              <a:rPr lang="en-US" dirty="0"/>
              <a:t> server. </a:t>
            </a:r>
          </a:p>
        </p:txBody>
      </p:sp>
    </p:spTree>
    <p:extLst>
      <p:ext uri="{BB962C8B-B14F-4D97-AF65-F5344CB8AC3E}">
        <p14:creationId xmlns:p14="http://schemas.microsoft.com/office/powerpoint/2010/main" val="3326141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Download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54A9B-9F92-4010-B416-175211B8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459" y="1181018"/>
            <a:ext cx="8600540" cy="52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9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013C6-C10F-41AE-B3E3-657819847BC3}"/>
              </a:ext>
            </a:extLst>
          </p:cNvPr>
          <p:cNvSpPr txBox="1"/>
          <p:nvPr/>
        </p:nvSpPr>
        <p:spPr>
          <a:xfrm>
            <a:off x="1551008" y="1377958"/>
            <a:ext cx="85536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 tooltip="01-gettingStarted.ipynb"/>
              </a:rPr>
              <a:t>01-gettingStarted.ipynb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To get started.</a:t>
            </a:r>
          </a:p>
          <a:p>
            <a:endParaRPr lang="en-US" dirty="0">
              <a:hlinkClick r:id="rId3" tooltip="02-functionAndClass.ipynb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3" tooltip="02-functionAndClass.ipynb"/>
              </a:rPr>
              <a:t>02-functionAndClass.ipynb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Very basic introduction of function and class.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03-simpleDebugging.ipynb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debugging in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pdb</a:t>
            </a:r>
            <a:r>
              <a:rPr lang="en-US" dirty="0"/>
              <a:t> module</a:t>
            </a:r>
          </a:p>
          <a:p>
            <a:endParaRPr lang="en-US" dirty="0">
              <a:hlinkClick r:id="rId5" tooltip="04-usingGit.md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5" tooltip="04-usingGit.md"/>
              </a:rPr>
              <a:t>04-usingGit.md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basic usage of git. Git is a version control system that tracks changes in any set of computer files,</a:t>
            </a:r>
            <a:endParaRPr lang="en-US" dirty="0">
              <a:hlinkClick r:id="rId6" tooltip="05-GIS.ipynb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hlinkClick r:id="rId6" tooltip="05-GIS.ipynb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6" tooltip="05-GIS.ipynb"/>
              </a:rPr>
              <a:t>05-GIS.ipynb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module use in Geographical Information System (GIS)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 of homebrewed module</a:t>
            </a:r>
          </a:p>
        </p:txBody>
      </p:sp>
    </p:spTree>
    <p:extLst>
      <p:ext uri="{BB962C8B-B14F-4D97-AF65-F5344CB8AC3E}">
        <p14:creationId xmlns:p14="http://schemas.microsoft.com/office/powerpoint/2010/main" val="35630255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2">
      <a:majorFont>
        <a:latin typeface="Lora Medium"/>
        <a:ea typeface=""/>
        <a:cs typeface=""/>
      </a:majorFont>
      <a:minorFont>
        <a:latin typeface="Lo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395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Lora</vt:lpstr>
      <vt:lpstr>Lora Medium</vt:lpstr>
      <vt:lpstr>Lora SemiBold</vt:lpstr>
      <vt:lpstr>Tema de Office</vt:lpstr>
      <vt:lpstr>Python Introduction Course</vt:lpstr>
      <vt:lpstr>CONTENT</vt:lpstr>
      <vt:lpstr>Introduction</vt:lpstr>
      <vt:lpstr>Scripting Language: interpreted vs compiled language</vt:lpstr>
      <vt:lpstr>How To run python script </vt:lpstr>
      <vt:lpstr>How To run python script </vt:lpstr>
      <vt:lpstr>How to install python interpreter:</vt:lpstr>
      <vt:lpstr>Download Material</vt:lpstr>
      <vt:lpstr>Practical</vt:lpstr>
      <vt:lpstr>PowerPoint Presentation</vt:lpstr>
      <vt:lpstr>PowerPoint Presentation</vt:lpstr>
    </vt:vector>
  </TitlesOfParts>
  <Company>UPC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Eulalia Planas</dc:creator>
  <cp:lastModifiedBy>paugam</cp:lastModifiedBy>
  <cp:revision>34</cp:revision>
  <dcterms:created xsi:type="dcterms:W3CDTF">2023-07-10T15:48:58Z</dcterms:created>
  <dcterms:modified xsi:type="dcterms:W3CDTF">2023-08-21T14:28:18Z</dcterms:modified>
</cp:coreProperties>
</file>